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7" r:id="rId3"/>
    <p:sldId id="257" r:id="rId4"/>
    <p:sldId id="281" r:id="rId5"/>
    <p:sldId id="285" r:id="rId6"/>
    <p:sldId id="284" r:id="rId7"/>
    <p:sldId id="288" r:id="rId8"/>
    <p:sldId id="289" r:id="rId9"/>
    <p:sldId id="290" r:id="rId10"/>
    <p:sldId id="261" r:id="rId11"/>
  </p:sldIdLst>
  <p:sldSz cx="34739263" cy="24660225"/>
  <p:notesSz cx="54044850" cy="33928050"/>
  <p:custDataLst>
    <p:tags r:id="rId14"/>
  </p:custDataLst>
  <p:defaultTextStyle>
    <a:defPPr>
      <a:defRPr lang="en-US"/>
    </a:defPPr>
    <a:lvl1pPr marL="0" algn="l" defTabSz="2851099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1pPr>
    <a:lvl2pPr marL="1425550" algn="l" defTabSz="2851099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2pPr>
    <a:lvl3pPr marL="2851099" algn="l" defTabSz="2851099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3pPr>
    <a:lvl4pPr marL="4276649" algn="l" defTabSz="2851099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4pPr>
    <a:lvl5pPr marL="5702198" algn="l" defTabSz="2851099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5pPr>
    <a:lvl6pPr marL="7127748" algn="l" defTabSz="2851099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6pPr>
    <a:lvl7pPr marL="8553298" algn="l" defTabSz="2851099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7pPr>
    <a:lvl8pPr marL="9978847" algn="l" defTabSz="2851099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8pPr>
    <a:lvl9pPr marL="11404397" algn="l" defTabSz="2851099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73" userDrawn="1">
          <p15:clr>
            <a:srgbClr val="A4A3A4"/>
          </p15:clr>
        </p15:guide>
        <p15:guide id="2" pos="125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0"/>
    <a:srgbClr val="5BA946"/>
    <a:srgbClr val="B6FDFF"/>
    <a:srgbClr val="FFBCB3"/>
    <a:srgbClr val="EE9AE8"/>
    <a:srgbClr val="01A0E1"/>
    <a:srgbClr val="3C5D80"/>
    <a:srgbClr val="334E6B"/>
    <a:srgbClr val="E65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1" autoAdjust="0"/>
    <p:restoredTop sz="82584" autoAdjust="0"/>
  </p:normalViewPr>
  <p:slideViewPr>
    <p:cSldViewPr snapToGrid="0">
      <p:cViewPr varScale="1">
        <p:scale>
          <a:sx n="28" d="100"/>
          <a:sy n="28" d="100"/>
        </p:scale>
        <p:origin x="1668" y="102"/>
      </p:cViewPr>
      <p:guideLst>
        <p:guide orient="horz" pos="8173"/>
        <p:guide pos="125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9E9821-647C-42A6-9407-CE11D1021D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" y="0"/>
            <a:ext cx="23419433" cy="1702292"/>
          </a:xfrm>
          <a:prstGeom prst="rect">
            <a:avLst/>
          </a:prstGeom>
        </p:spPr>
        <p:txBody>
          <a:bodyPr vert="horz" lIns="502626" tIns="251319" rIns="502626" bIns="251319" rtlCol="0"/>
          <a:lstStyle>
            <a:lvl1pPr algn="l">
              <a:defRPr sz="65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88685-BC1C-4EB8-BB9E-00BAD33E36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0612917" y="0"/>
            <a:ext cx="23419433" cy="1702292"/>
          </a:xfrm>
          <a:prstGeom prst="rect">
            <a:avLst/>
          </a:prstGeom>
        </p:spPr>
        <p:txBody>
          <a:bodyPr vert="horz" lIns="502626" tIns="251319" rIns="502626" bIns="251319" rtlCol="0"/>
          <a:lstStyle>
            <a:lvl1pPr algn="r">
              <a:defRPr sz="6500"/>
            </a:lvl1pPr>
          </a:lstStyle>
          <a:p>
            <a:fld id="{5402BF8E-B8A7-47B8-8784-9B89B61587D3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48384-71F1-4F75-AB7D-9604726626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" y="32225764"/>
            <a:ext cx="23419433" cy="1702288"/>
          </a:xfrm>
          <a:prstGeom prst="rect">
            <a:avLst/>
          </a:prstGeom>
        </p:spPr>
        <p:txBody>
          <a:bodyPr vert="horz" lIns="502626" tIns="251319" rIns="502626" bIns="251319" rtlCol="0" anchor="b"/>
          <a:lstStyle>
            <a:lvl1pPr algn="l">
              <a:defRPr sz="65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C865A-B881-425E-90AD-5A8D54BA9F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0612917" y="32225764"/>
            <a:ext cx="23419433" cy="1702288"/>
          </a:xfrm>
          <a:prstGeom prst="rect">
            <a:avLst/>
          </a:prstGeom>
        </p:spPr>
        <p:txBody>
          <a:bodyPr vert="horz" lIns="502626" tIns="251319" rIns="502626" bIns="251319" rtlCol="0" anchor="b"/>
          <a:lstStyle>
            <a:lvl1pPr algn="r">
              <a:defRPr sz="6500"/>
            </a:lvl1pPr>
          </a:lstStyle>
          <a:p>
            <a:fld id="{29D47E99-E792-491F-A233-3B1B6FD3D9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5138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3419433" cy="1702292"/>
          </a:xfrm>
          <a:prstGeom prst="rect">
            <a:avLst/>
          </a:prstGeom>
        </p:spPr>
        <p:txBody>
          <a:bodyPr vert="horz" lIns="502626" tIns="251319" rIns="502626" bIns="251319" rtlCol="0"/>
          <a:lstStyle>
            <a:lvl1pPr algn="l">
              <a:defRPr sz="65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0612917" y="0"/>
            <a:ext cx="23419433" cy="1702292"/>
          </a:xfrm>
          <a:prstGeom prst="rect">
            <a:avLst/>
          </a:prstGeom>
        </p:spPr>
        <p:txBody>
          <a:bodyPr vert="horz" lIns="502626" tIns="251319" rIns="502626" bIns="251319" rtlCol="0"/>
          <a:lstStyle>
            <a:lvl1pPr algn="r">
              <a:defRPr sz="6500"/>
            </a:lvl1pPr>
          </a:lstStyle>
          <a:p>
            <a:fld id="{4B9BACF0-552C-4331-8EA9-5DC09B3B5775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959513" y="4243388"/>
            <a:ext cx="16125825" cy="11447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02626" tIns="251319" rIns="502626" bIns="25131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04488" y="16327873"/>
            <a:ext cx="43235877" cy="13359170"/>
          </a:xfrm>
          <a:prstGeom prst="rect">
            <a:avLst/>
          </a:prstGeom>
        </p:spPr>
        <p:txBody>
          <a:bodyPr vert="horz" lIns="502626" tIns="251319" rIns="502626" bIns="2513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32225764"/>
            <a:ext cx="23419433" cy="1702288"/>
          </a:xfrm>
          <a:prstGeom prst="rect">
            <a:avLst/>
          </a:prstGeom>
        </p:spPr>
        <p:txBody>
          <a:bodyPr vert="horz" lIns="502626" tIns="251319" rIns="502626" bIns="251319" rtlCol="0" anchor="b"/>
          <a:lstStyle>
            <a:lvl1pPr algn="l">
              <a:defRPr sz="65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612917" y="32225764"/>
            <a:ext cx="23419433" cy="1702288"/>
          </a:xfrm>
          <a:prstGeom prst="rect">
            <a:avLst/>
          </a:prstGeom>
        </p:spPr>
        <p:txBody>
          <a:bodyPr vert="horz" lIns="502626" tIns="251319" rIns="502626" bIns="251319" rtlCol="0" anchor="b"/>
          <a:lstStyle>
            <a:lvl1pPr algn="r">
              <a:defRPr sz="6500"/>
            </a:lvl1pPr>
          </a:lstStyle>
          <a:p>
            <a:fld id="{78F4B1F9-2018-43C8-9495-5204C6F8AE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88425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2851099" rtl="0" eaLnBrk="1" latinLnBrk="0" hangingPunct="1">
      <a:defRPr sz="3742" kern="1200">
        <a:solidFill>
          <a:schemeClr val="tx1"/>
        </a:solidFill>
        <a:latin typeface="+mn-lt"/>
        <a:ea typeface="+mn-ea"/>
        <a:cs typeface="+mn-cs"/>
      </a:defRPr>
    </a:lvl1pPr>
    <a:lvl2pPr marL="1425550" algn="l" defTabSz="2851099" rtl="0" eaLnBrk="1" latinLnBrk="0" hangingPunct="1">
      <a:defRPr sz="3742" kern="1200">
        <a:solidFill>
          <a:schemeClr val="tx1"/>
        </a:solidFill>
        <a:latin typeface="+mn-lt"/>
        <a:ea typeface="+mn-ea"/>
        <a:cs typeface="+mn-cs"/>
      </a:defRPr>
    </a:lvl2pPr>
    <a:lvl3pPr marL="2851099" algn="l" defTabSz="2851099" rtl="0" eaLnBrk="1" latinLnBrk="0" hangingPunct="1">
      <a:defRPr sz="3742" kern="1200">
        <a:solidFill>
          <a:schemeClr val="tx1"/>
        </a:solidFill>
        <a:latin typeface="+mn-lt"/>
        <a:ea typeface="+mn-ea"/>
        <a:cs typeface="+mn-cs"/>
      </a:defRPr>
    </a:lvl3pPr>
    <a:lvl4pPr marL="4276649" algn="l" defTabSz="2851099" rtl="0" eaLnBrk="1" latinLnBrk="0" hangingPunct="1">
      <a:defRPr sz="3742" kern="1200">
        <a:solidFill>
          <a:schemeClr val="tx1"/>
        </a:solidFill>
        <a:latin typeface="+mn-lt"/>
        <a:ea typeface="+mn-ea"/>
        <a:cs typeface="+mn-cs"/>
      </a:defRPr>
    </a:lvl4pPr>
    <a:lvl5pPr marL="5702198" algn="l" defTabSz="2851099" rtl="0" eaLnBrk="1" latinLnBrk="0" hangingPunct="1">
      <a:defRPr sz="3742" kern="1200">
        <a:solidFill>
          <a:schemeClr val="tx1"/>
        </a:solidFill>
        <a:latin typeface="+mn-lt"/>
        <a:ea typeface="+mn-ea"/>
        <a:cs typeface="+mn-cs"/>
      </a:defRPr>
    </a:lvl5pPr>
    <a:lvl6pPr marL="7127748" algn="l" defTabSz="2851099" rtl="0" eaLnBrk="1" latinLnBrk="0" hangingPunct="1">
      <a:defRPr sz="3742" kern="1200">
        <a:solidFill>
          <a:schemeClr val="tx1"/>
        </a:solidFill>
        <a:latin typeface="+mn-lt"/>
        <a:ea typeface="+mn-ea"/>
        <a:cs typeface="+mn-cs"/>
      </a:defRPr>
    </a:lvl6pPr>
    <a:lvl7pPr marL="8553298" algn="l" defTabSz="2851099" rtl="0" eaLnBrk="1" latinLnBrk="0" hangingPunct="1">
      <a:defRPr sz="3742" kern="1200">
        <a:solidFill>
          <a:schemeClr val="tx1"/>
        </a:solidFill>
        <a:latin typeface="+mn-lt"/>
        <a:ea typeface="+mn-ea"/>
        <a:cs typeface="+mn-cs"/>
      </a:defRPr>
    </a:lvl7pPr>
    <a:lvl8pPr marL="9978847" algn="l" defTabSz="2851099" rtl="0" eaLnBrk="1" latinLnBrk="0" hangingPunct="1">
      <a:defRPr sz="3742" kern="1200">
        <a:solidFill>
          <a:schemeClr val="tx1"/>
        </a:solidFill>
        <a:latin typeface="+mn-lt"/>
        <a:ea typeface="+mn-ea"/>
        <a:cs typeface="+mn-cs"/>
      </a:defRPr>
    </a:lvl8pPr>
    <a:lvl9pPr marL="11404397" algn="l" defTabSz="2851099" rtl="0" eaLnBrk="1" latinLnBrk="0" hangingPunct="1">
      <a:defRPr sz="37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59513" y="4243388"/>
            <a:ext cx="16125825" cy="11447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537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59513" y="4243388"/>
            <a:ext cx="16125825" cy="11447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314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59513" y="4243388"/>
            <a:ext cx="16125825" cy="11447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841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59513" y="4243388"/>
            <a:ext cx="16125825" cy="11447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661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8112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997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59513" y="4243388"/>
            <a:ext cx="16125825" cy="11447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2296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5592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661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D3475368-DFB0-43F4-8829-B041D9B20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39263" cy="246602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2745" y="11547526"/>
            <a:ext cx="24618563" cy="3780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1A0E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72742" y="6600459"/>
            <a:ext cx="26347628" cy="4766504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3C5D8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AA04CC-CB4E-4A15-9C75-C7599A13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4035" y="23070448"/>
            <a:ext cx="7816334" cy="1312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6838-F472-40BA-A9E5-20B91A62833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822979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9B05C4B-4D17-4D12-A2F0-41A088599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39263" cy="24660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90" y="798194"/>
            <a:ext cx="28115122" cy="433318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C5D8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04044" y="5929571"/>
            <a:ext cx="31956167" cy="152632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3C5D80"/>
                </a:solidFill>
              </a:defRPr>
            </a:lvl2pPr>
            <a:lvl3pPr>
              <a:defRPr>
                <a:solidFill>
                  <a:srgbClr val="5BA946"/>
                </a:solidFill>
              </a:defRPr>
            </a:lvl3pPr>
            <a:lvl4pPr>
              <a:defRPr>
                <a:solidFill>
                  <a:srgbClr val="01A0E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5C183-688C-4330-8624-1E8E8BC86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4035" y="23070448"/>
            <a:ext cx="7816334" cy="1312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6838-F472-40BA-A9E5-20B91A62833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870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06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9DCA2B-67DE-B553-3A03-C2FEEBD9D16D}"/>
              </a:ext>
            </a:extLst>
          </p:cNvPr>
          <p:cNvSpPr txBox="1">
            <a:spLocks/>
          </p:cNvSpPr>
          <p:nvPr/>
        </p:nvSpPr>
        <p:spPr>
          <a:xfrm>
            <a:off x="3388990" y="6928338"/>
            <a:ext cx="24324364" cy="410051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C5D8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0" dirty="0"/>
          </a:p>
          <a:p>
            <a:pPr algn="ctr"/>
            <a:r>
              <a:rPr lang="en-CA" sz="12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Proposed Annexation Open House</a:t>
            </a:r>
          </a:p>
          <a:p>
            <a:endParaRPr lang="en-CA" sz="1801" dirty="0">
              <a:solidFill>
                <a:srgbClr val="8496B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1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A207C5-F699-1DD4-466E-9A077D7B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784" y="8216960"/>
            <a:ext cx="25497693" cy="8226304"/>
          </a:xfrm>
        </p:spPr>
        <p:txBody>
          <a:bodyPr/>
          <a:lstStyle/>
          <a:p>
            <a:pPr algn="ctr"/>
            <a:r>
              <a:rPr lang="en-CA" sz="14000" dirty="0">
                <a:solidFill>
                  <a:schemeClr val="accent1">
                    <a:lumMod val="75000"/>
                  </a:schemeClr>
                </a:solidFill>
              </a:rPr>
              <a:t>Thank you for Coming.</a:t>
            </a:r>
            <a:br>
              <a:rPr lang="en-CA" sz="14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CA" sz="1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sz="14000" dirty="0">
                <a:solidFill>
                  <a:schemeClr val="accent1">
                    <a:lumMod val="75000"/>
                  </a:schemeClr>
                </a:solidFill>
              </a:rPr>
              <a:t> Please Leave a Comment</a:t>
            </a:r>
            <a:br>
              <a:rPr lang="en-CA" sz="1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sz="14000" dirty="0">
                <a:solidFill>
                  <a:schemeClr val="accent1">
                    <a:lumMod val="75000"/>
                  </a:schemeClr>
                </a:solidFill>
              </a:rPr>
              <a:t>&amp; Have Your Say.</a:t>
            </a:r>
          </a:p>
        </p:txBody>
      </p:sp>
    </p:spTree>
    <p:extLst>
      <p:ext uri="{BB962C8B-B14F-4D97-AF65-F5344CB8AC3E}">
        <p14:creationId xmlns:p14="http://schemas.microsoft.com/office/powerpoint/2010/main" val="404658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9DCA2B-67DE-B553-3A03-C2FEEBD9D16D}"/>
              </a:ext>
            </a:extLst>
          </p:cNvPr>
          <p:cNvSpPr txBox="1">
            <a:spLocks/>
          </p:cNvSpPr>
          <p:nvPr/>
        </p:nvSpPr>
        <p:spPr>
          <a:xfrm>
            <a:off x="1055077" y="10237543"/>
            <a:ext cx="25532862" cy="418513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C5D8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0" b="0" dirty="0"/>
          </a:p>
          <a:p>
            <a:pPr algn="ctr"/>
            <a:r>
              <a:rPr lang="en-CA" sz="12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Welcome to Spruce Grove’s Proposed Annexation Open House</a:t>
            </a:r>
          </a:p>
          <a:p>
            <a:endParaRPr lang="en-CA" sz="1801" dirty="0">
              <a:solidFill>
                <a:srgbClr val="8496B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2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B22B-AFB0-9B4E-EEBA-B089E669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645" y="4482284"/>
            <a:ext cx="17822049" cy="2110154"/>
          </a:xfrm>
        </p:spPr>
        <p:txBody>
          <a:bodyPr/>
          <a:lstStyle/>
          <a:p>
            <a:r>
              <a:rPr lang="en-CA" sz="14000" dirty="0"/>
              <a:t>What is Annexation?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7D69C3B2-2ABE-CD97-C9DE-DF3EB42D8322}"/>
              </a:ext>
            </a:extLst>
          </p:cNvPr>
          <p:cNvSpPr txBox="1">
            <a:spLocks/>
          </p:cNvSpPr>
          <p:nvPr/>
        </p:nvSpPr>
        <p:spPr>
          <a:xfrm>
            <a:off x="11828108" y="10716726"/>
            <a:ext cx="10903124" cy="35426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F6C0B4AD-D6D9-7DEE-B63E-387B7E327B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7154" y="8304364"/>
            <a:ext cx="29084954" cy="8367326"/>
          </a:xfrm>
        </p:spPr>
        <p:txBody>
          <a:bodyPr/>
          <a:lstStyle/>
          <a:p>
            <a:pPr marL="0" indent="0" algn="ctr">
              <a:buNone/>
            </a:pPr>
            <a:r>
              <a:rPr lang="en-CA" sz="12000" dirty="0">
                <a:latin typeface="Aptos" panose="020B0004020202020204" pitchFamily="34" charset="0"/>
              </a:rPr>
              <a:t>Annexation is a provincially-regulated process of adjusting the boundaries between two municipalities.  Resulting in one municipality becoming smaller and the other municipality becoming larger.</a:t>
            </a:r>
          </a:p>
          <a:p>
            <a:pPr marL="0" indent="0" algn="ctr">
              <a:buNone/>
            </a:pPr>
            <a:endParaRPr lang="en-CA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endParaRPr lang="en-CA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6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B22B-AFB0-9B4E-EEBA-B089E669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183" y="492372"/>
            <a:ext cx="28768431" cy="1843152"/>
          </a:xfrm>
        </p:spPr>
        <p:txBody>
          <a:bodyPr/>
          <a:lstStyle/>
          <a:p>
            <a:r>
              <a:rPr lang="en-CA" sz="14000" dirty="0">
                <a:solidFill>
                  <a:schemeClr val="accent1">
                    <a:lumMod val="75000"/>
                  </a:schemeClr>
                </a:solidFill>
              </a:rPr>
              <a:t>What is the Annexation Process?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96D4E-9504-DE91-167B-4996688D5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28"/>
          <a:stretch/>
        </p:blipFill>
        <p:spPr>
          <a:xfrm>
            <a:off x="8862646" y="2515571"/>
            <a:ext cx="17432671" cy="2185670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0C0BEC1-A453-426E-8210-8456CE9D34B3}"/>
              </a:ext>
            </a:extLst>
          </p:cNvPr>
          <p:cNvSpPr/>
          <p:nvPr/>
        </p:nvSpPr>
        <p:spPr>
          <a:xfrm>
            <a:off x="5617005" y="6384157"/>
            <a:ext cx="7705076" cy="1843152"/>
          </a:xfrm>
          <a:prstGeom prst="rightArrow">
            <a:avLst/>
          </a:prstGeom>
          <a:solidFill>
            <a:srgbClr val="009F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9490A-3150-BF20-54D9-73BEF2E47F24}"/>
              </a:ext>
            </a:extLst>
          </p:cNvPr>
          <p:cNvSpPr txBox="1"/>
          <p:nvPr/>
        </p:nvSpPr>
        <p:spPr>
          <a:xfrm>
            <a:off x="7277626" y="6874986"/>
            <a:ext cx="3728107" cy="86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latin typeface="Aptos" panose="020B0004020202020204" pitchFamily="34" charset="0"/>
              </a:rPr>
              <a:t>We Are Here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CC072A39-1458-F436-1002-9EFBA8BBA8AF}"/>
              </a:ext>
            </a:extLst>
          </p:cNvPr>
          <p:cNvSpPr/>
          <p:nvPr/>
        </p:nvSpPr>
        <p:spPr>
          <a:xfrm>
            <a:off x="24723968" y="3297111"/>
            <a:ext cx="3349801" cy="130477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51D98-78B2-465F-87A3-9DED7FBFEDD2}"/>
              </a:ext>
            </a:extLst>
          </p:cNvPr>
          <p:cNvSpPr txBox="1"/>
          <p:nvPr/>
        </p:nvSpPr>
        <p:spPr>
          <a:xfrm>
            <a:off x="28249445" y="9295043"/>
            <a:ext cx="583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latin typeface="Aptos" panose="020B0004020202020204" pitchFamily="34" charset="0"/>
              </a:rPr>
              <a:t>9 – 12 Months (City)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DCD1080-BDB0-A957-C74B-2E563CC1CCA1}"/>
              </a:ext>
            </a:extLst>
          </p:cNvPr>
          <p:cNvSpPr/>
          <p:nvPr/>
        </p:nvSpPr>
        <p:spPr>
          <a:xfrm>
            <a:off x="24917399" y="16766670"/>
            <a:ext cx="2962938" cy="75965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31106-944D-EA84-A5E4-572A12816FAC}"/>
              </a:ext>
            </a:extLst>
          </p:cNvPr>
          <p:cNvSpPr txBox="1"/>
          <p:nvPr/>
        </p:nvSpPr>
        <p:spPr>
          <a:xfrm>
            <a:off x="27686906" y="20149449"/>
            <a:ext cx="7913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latin typeface="Aptos" panose="020B0004020202020204" pitchFamily="34" charset="0"/>
              </a:rPr>
              <a:t>10 – 13 Months (Province)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6FF81C-1F63-17E7-E7B0-30DE3E19A600}"/>
              </a:ext>
            </a:extLst>
          </p:cNvPr>
          <p:cNvSpPr txBox="1"/>
          <p:nvPr/>
        </p:nvSpPr>
        <p:spPr>
          <a:xfrm>
            <a:off x="21629077" y="2377071"/>
            <a:ext cx="7631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latin typeface="Aptos" panose="020B0004020202020204" pitchFamily="34" charset="0"/>
              </a:rPr>
              <a:t>February 26, 2024</a:t>
            </a:r>
          </a:p>
        </p:txBody>
      </p:sp>
    </p:spTree>
    <p:extLst>
      <p:ext uri="{BB962C8B-B14F-4D97-AF65-F5344CB8AC3E}">
        <p14:creationId xmlns:p14="http://schemas.microsoft.com/office/powerpoint/2010/main" val="8530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455B-F24F-F015-3680-45E3DE91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2" y="488436"/>
            <a:ext cx="25763729" cy="3671716"/>
          </a:xfrm>
        </p:spPr>
        <p:txBody>
          <a:bodyPr/>
          <a:lstStyle/>
          <a:p>
            <a:pPr algn="ctr"/>
            <a:r>
              <a:rPr lang="en-CA" sz="14000" dirty="0">
                <a:solidFill>
                  <a:schemeClr val="accent1">
                    <a:lumMod val="75000"/>
                  </a:schemeClr>
                </a:solidFill>
              </a:rPr>
              <a:t>What is the City Proposing to Annex?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9E0F6-A703-0A49-D6B5-DD770E19CE44}"/>
              </a:ext>
            </a:extLst>
          </p:cNvPr>
          <p:cNvSpPr txBox="1"/>
          <p:nvPr/>
        </p:nvSpPr>
        <p:spPr>
          <a:xfrm>
            <a:off x="12052697" y="22375997"/>
            <a:ext cx="15660655" cy="2617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>
                <a:latin typeface="Aptos" panose="020B0004020202020204" pitchFamily="34" charset="0"/>
              </a:rPr>
              <a:t>Spruce Grove is proposing to annex approximately </a:t>
            </a:r>
          </a:p>
          <a:p>
            <a:pPr algn="ctr"/>
            <a:r>
              <a:rPr lang="en-CA" sz="5400" dirty="0">
                <a:latin typeface="Aptos" panose="020B0004020202020204" pitchFamily="34" charset="0"/>
              </a:rPr>
              <a:t>9.6 hectares (23.7 acres) of land from Stony Plain.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C20B4-3427-06E9-A1C9-2D59476C4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032" y="4089814"/>
            <a:ext cx="22641606" cy="17363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DEE451-2EF3-3574-50A0-CC310ED5D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862" y="3587261"/>
            <a:ext cx="6604771" cy="204586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131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9337A-FA06-1F86-CABD-F110B5D1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51" y="798194"/>
            <a:ext cx="24813587" cy="4160668"/>
          </a:xfrm>
        </p:spPr>
        <p:txBody>
          <a:bodyPr>
            <a:normAutofit/>
          </a:bodyPr>
          <a:lstStyle/>
          <a:p>
            <a:pPr algn="ctr"/>
            <a:r>
              <a:rPr lang="en-CA" sz="14000" dirty="0">
                <a:solidFill>
                  <a:schemeClr val="accent1">
                    <a:lumMod val="75000"/>
                  </a:schemeClr>
                </a:solidFill>
              </a:rPr>
              <a:t>Why is the City Proposing to </a:t>
            </a:r>
            <a:br>
              <a:rPr lang="en-CA" sz="1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sz="14000" dirty="0">
                <a:solidFill>
                  <a:schemeClr val="accent1">
                    <a:lumMod val="75000"/>
                  </a:schemeClr>
                </a:solidFill>
              </a:rPr>
              <a:t>Annex?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26C6DDA-C313-161A-A7A6-DE15899A1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4035" y="23070448"/>
            <a:ext cx="7816334" cy="1312929"/>
          </a:xfrm>
        </p:spPr>
        <p:txBody>
          <a:bodyPr/>
          <a:lstStyle/>
          <a:p>
            <a:pPr>
              <a:spcAft>
                <a:spcPts val="600"/>
              </a:spcAft>
            </a:pPr>
            <a:fld id="{E7806838-F472-40BA-A9E5-20B91A628330}" type="slidenum">
              <a:rPr lang="en-CA" smtClean="0"/>
              <a:pPr>
                <a:spcAft>
                  <a:spcPts val="600"/>
                </a:spcAft>
              </a:pPr>
              <a:t>5</a:t>
            </a:fld>
            <a:endParaRPr lang="en-CA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29AC0FE-D26E-3830-0FE6-9E268E877E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06781" y="5929571"/>
            <a:ext cx="32663925" cy="184538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8000" dirty="0">
                <a:latin typeface="Aptos" panose="020B0004020202020204" pitchFamily="34" charset="0"/>
              </a:rPr>
              <a:t>In 2019, Spruce Grove agreed to pause annexing this area.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8000" dirty="0">
              <a:latin typeface="Aptos" panose="020B00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8000" dirty="0">
                <a:latin typeface="Aptos" panose="020B0004020202020204" pitchFamily="34" charset="0"/>
              </a:rPr>
              <a:t>In the last 5 years, significant residential development has occurred in the northwest sector of the City.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8000" dirty="0">
              <a:latin typeface="Aptos" panose="020B00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8000" dirty="0">
                <a:latin typeface="Aptos" panose="020B0004020202020204" pitchFamily="34" charset="0"/>
              </a:rPr>
              <a:t>The additional population is creating growth pressure and transportation demand.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8000" dirty="0">
              <a:latin typeface="Aptos" panose="020B00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8000" dirty="0">
                <a:latin typeface="Aptos" panose="020B0004020202020204" pitchFamily="34" charset="0"/>
              </a:rPr>
              <a:t>Spruce Grove proposes to extend Grove Drive through Boundary Road to Highway 16A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8000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8000" dirty="0">
                <a:latin typeface="Aptos" panose="020B0004020202020204" pitchFamily="34" charset="0"/>
              </a:rPr>
              <a:t>The road extension will: </a:t>
            </a:r>
          </a:p>
          <a:p>
            <a:pPr lvl="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7801" dirty="0">
                <a:solidFill>
                  <a:schemeClr val="tx1"/>
                </a:solidFill>
                <a:latin typeface="Aptos" panose="020B0004020202020204" pitchFamily="34" charset="0"/>
              </a:rPr>
              <a:t>reduce traffic congestion; </a:t>
            </a:r>
          </a:p>
          <a:p>
            <a:pPr lvl="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7801" dirty="0">
                <a:solidFill>
                  <a:schemeClr val="tx1"/>
                </a:solidFill>
                <a:latin typeface="Aptos" panose="020B0004020202020204" pitchFamily="34" charset="0"/>
              </a:rPr>
              <a:t>provide alternative emergency access; and </a:t>
            </a:r>
          </a:p>
          <a:p>
            <a:pPr lvl="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7801" dirty="0">
                <a:solidFill>
                  <a:schemeClr val="tx1"/>
                </a:solidFill>
                <a:latin typeface="Aptos" panose="020B0004020202020204" pitchFamily="34" charset="0"/>
              </a:rPr>
              <a:t>offer more efficient transit routes.</a:t>
            </a:r>
          </a:p>
        </p:txBody>
      </p:sp>
    </p:spTree>
    <p:extLst>
      <p:ext uri="{BB962C8B-B14F-4D97-AF65-F5344CB8AC3E}">
        <p14:creationId xmlns:p14="http://schemas.microsoft.com/office/powerpoint/2010/main" val="120829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8E32-F44E-8D24-7193-C5C61F81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24" y="778481"/>
            <a:ext cx="26095570" cy="4145211"/>
          </a:xfrm>
        </p:spPr>
        <p:txBody>
          <a:bodyPr/>
          <a:lstStyle/>
          <a:p>
            <a:pPr algn="ctr"/>
            <a:r>
              <a:rPr lang="en-CA" sz="14000" dirty="0">
                <a:solidFill>
                  <a:schemeClr val="accent1">
                    <a:lumMod val="75000"/>
                  </a:schemeClr>
                </a:solidFill>
              </a:rPr>
              <a:t>How has Growth Impacted our City?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0B299-7783-B08C-0ADA-031A2C3048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9909" y="6295289"/>
            <a:ext cx="33719354" cy="17092248"/>
          </a:xfrm>
        </p:spPr>
        <p:txBody>
          <a:bodyPr/>
          <a:lstStyle/>
          <a:p>
            <a:pPr marL="0" indent="0">
              <a:buNone/>
            </a:pPr>
            <a:r>
              <a:rPr lang="en-CA" sz="8000" b="1" dirty="0">
                <a:latin typeface="Aptos" panose="020B0004020202020204" pitchFamily="34" charset="0"/>
              </a:rPr>
              <a:t>City-Wide</a:t>
            </a:r>
          </a:p>
          <a:p>
            <a:pPr marL="0" indent="0">
              <a:buNone/>
            </a:pPr>
            <a:r>
              <a:rPr lang="en-CA" sz="8000" dirty="0">
                <a:latin typeface="Aptos" panose="020B0004020202020204" pitchFamily="34" charset="0"/>
              </a:rPr>
              <a:t>Between 2016 &amp; 2023, population increased by 5,345 people </a:t>
            </a:r>
          </a:p>
          <a:p>
            <a:pPr marL="0" indent="0">
              <a:buNone/>
            </a:pPr>
            <a:r>
              <a:rPr lang="en-CA" sz="8000" dirty="0">
                <a:latin typeface="Aptos" panose="020B0004020202020204" pitchFamily="34" charset="0"/>
              </a:rPr>
              <a:t>(16% increase and annual rate of 2.1%).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8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CA" sz="8000" b="1" dirty="0">
                <a:latin typeface="Aptos" panose="020B0004020202020204" pitchFamily="34" charset="0"/>
              </a:rPr>
              <a:t>Northwest Sector</a:t>
            </a:r>
          </a:p>
          <a:p>
            <a:pPr marL="0" indent="0">
              <a:buNone/>
            </a:pPr>
            <a:r>
              <a:rPr lang="en-CA" sz="8000" dirty="0">
                <a:latin typeface="Aptos" panose="020B0004020202020204" pitchFamily="34" charset="0"/>
              </a:rPr>
              <a:t>Between 2016 &amp; 2023, the northwest sector’s population increased by 1,874 people (33% increase and annual rate of 4.1%).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8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CA" sz="8000" b="1" dirty="0">
                <a:latin typeface="Aptos" panose="020B0004020202020204" pitchFamily="34" charset="0"/>
              </a:rPr>
              <a:t>Assumptions</a:t>
            </a:r>
          </a:p>
          <a:p>
            <a:pPr marL="1371600" indent="-1371600">
              <a:buFont typeface="+mj-lt"/>
              <a:buAutoNum type="arabicPeriod"/>
            </a:pPr>
            <a:r>
              <a:rPr lang="en-CA" sz="8000" dirty="0">
                <a:latin typeface="Aptos" panose="020B0004020202020204" pitchFamily="34" charset="0"/>
              </a:rPr>
              <a:t>Northwest sector’s growth was almost double that of the annual rate of growth for the entire city.</a:t>
            </a:r>
          </a:p>
          <a:p>
            <a:pPr marL="1371600" indent="-1371600">
              <a:buFont typeface="+mj-lt"/>
              <a:buAutoNum type="arabicPeriod"/>
            </a:pPr>
            <a:r>
              <a:rPr lang="en-CA" sz="8000" dirty="0">
                <a:latin typeface="Aptos" panose="020B0004020202020204" pitchFamily="34" charset="0"/>
              </a:rPr>
              <a:t>At 4.1% growth, the northwest sector will be completely full by 2039.</a:t>
            </a:r>
          </a:p>
          <a:p>
            <a:pPr marL="1371600" indent="-1371600">
              <a:buFont typeface="+mj-lt"/>
              <a:buAutoNum type="arabicPeriod"/>
            </a:pPr>
            <a:r>
              <a:rPr lang="en-CA" sz="8000" dirty="0">
                <a:latin typeface="Aptos" panose="020B0004020202020204" pitchFamily="34" charset="0"/>
              </a:rPr>
              <a:t>Limited access to the northwest sector continues to impact residents.</a:t>
            </a:r>
          </a:p>
        </p:txBody>
      </p:sp>
    </p:spTree>
    <p:extLst>
      <p:ext uri="{BB962C8B-B14F-4D97-AF65-F5344CB8AC3E}">
        <p14:creationId xmlns:p14="http://schemas.microsoft.com/office/powerpoint/2010/main" val="209816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25FFFE-A6C2-9C2A-1365-7C2C76FF1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" t="4733" r="766"/>
          <a:stretch/>
        </p:blipFill>
        <p:spPr>
          <a:xfrm>
            <a:off x="7280036" y="4553895"/>
            <a:ext cx="20360751" cy="19142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0443-A9BF-3F41-36C1-FF8B1661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489" y="963828"/>
            <a:ext cx="22895169" cy="3959865"/>
          </a:xfrm>
        </p:spPr>
        <p:txBody>
          <a:bodyPr/>
          <a:lstStyle/>
          <a:p>
            <a:pPr algn="ctr"/>
            <a:r>
              <a:rPr lang="en-CA" sz="14000" dirty="0">
                <a:solidFill>
                  <a:schemeClr val="accent1">
                    <a:lumMod val="75000"/>
                  </a:schemeClr>
                </a:solidFill>
              </a:rPr>
              <a:t>How has the City Annexed Previously?</a:t>
            </a:r>
          </a:p>
        </p:txBody>
      </p:sp>
    </p:spTree>
    <p:extLst>
      <p:ext uri="{BB962C8B-B14F-4D97-AF65-F5344CB8AC3E}">
        <p14:creationId xmlns:p14="http://schemas.microsoft.com/office/powerpoint/2010/main" val="276524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B138-A0D5-0E03-9FB4-A527F642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5471" y="914400"/>
            <a:ext cx="10621107" cy="1928422"/>
          </a:xfrm>
        </p:spPr>
        <p:txBody>
          <a:bodyPr/>
          <a:lstStyle/>
          <a:p>
            <a:r>
              <a:rPr lang="en-CA" sz="14000" dirty="0">
                <a:solidFill>
                  <a:schemeClr val="accent1">
                    <a:lumMod val="75000"/>
                  </a:schemeClr>
                </a:solidFill>
              </a:rPr>
              <a:t>Next Steps?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3B539-D68D-B074-3870-133DD3BBBF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88123" y="5275386"/>
            <a:ext cx="32769786" cy="17268092"/>
          </a:xfrm>
        </p:spPr>
        <p:txBody>
          <a:bodyPr/>
          <a:lstStyle/>
          <a:p>
            <a:pPr marL="1371600" indent="-1371600">
              <a:lnSpc>
                <a:spcPct val="100000"/>
              </a:lnSpc>
              <a:spcBef>
                <a:spcPts val="4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8000" dirty="0">
                <a:latin typeface="Aptos" panose="020B0004020202020204" pitchFamily="34" charset="0"/>
              </a:rPr>
              <a:t>Discussions continue with Town of Stony Plain.</a:t>
            </a:r>
          </a:p>
          <a:p>
            <a:pPr marL="1371600" indent="-1371600">
              <a:lnSpc>
                <a:spcPct val="100000"/>
              </a:lnSpc>
              <a:spcBef>
                <a:spcPts val="4800"/>
              </a:spcBef>
              <a:buFont typeface="+mj-lt"/>
              <a:buAutoNum type="arabicPeriod"/>
            </a:pPr>
            <a:r>
              <a:rPr lang="en-CA" sz="8000" dirty="0">
                <a:latin typeface="Aptos" panose="020B0004020202020204" pitchFamily="34" charset="0"/>
              </a:rPr>
              <a:t>A report will be prepared and submitted Land and Property Rights Tribunal including:</a:t>
            </a:r>
          </a:p>
          <a:p>
            <a:pPr lvl="6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CA" sz="8000" dirty="0">
                <a:solidFill>
                  <a:schemeClr val="tx1"/>
                </a:solidFill>
                <a:latin typeface="Aptos" panose="020B0004020202020204" pitchFamily="34" charset="0"/>
              </a:rPr>
              <a:t>Justification of the proposed annexation;</a:t>
            </a:r>
          </a:p>
          <a:p>
            <a:pPr lvl="6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CA" sz="8000" dirty="0">
                <a:solidFill>
                  <a:schemeClr val="tx1"/>
                </a:solidFill>
                <a:latin typeface="Aptos" panose="020B0004020202020204" pitchFamily="34" charset="0"/>
              </a:rPr>
              <a:t>Summary of the results of the discussions, consultation and public engagement;</a:t>
            </a:r>
          </a:p>
          <a:p>
            <a:pPr lvl="6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CA" sz="8000" dirty="0">
                <a:solidFill>
                  <a:schemeClr val="tx1"/>
                </a:solidFill>
                <a:latin typeface="Aptos" panose="020B0004020202020204" pitchFamily="34" charset="0"/>
              </a:rPr>
              <a:t>Required technical information; and</a:t>
            </a:r>
          </a:p>
          <a:p>
            <a:pPr lvl="6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CA" sz="8000" dirty="0">
                <a:solidFill>
                  <a:schemeClr val="tx1"/>
                </a:solidFill>
                <a:latin typeface="Aptos" panose="020B0004020202020204" pitchFamily="34" charset="0"/>
              </a:rPr>
              <a:t>Any other information needed.</a:t>
            </a:r>
          </a:p>
          <a:p>
            <a:pPr marL="1371600" indent="-1371600">
              <a:lnSpc>
                <a:spcPct val="100000"/>
              </a:lnSpc>
              <a:spcBef>
                <a:spcPts val="4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8000" dirty="0">
                <a:latin typeface="Aptos" panose="020B0004020202020204" pitchFamily="34" charset="0"/>
              </a:rPr>
              <a:t>The Tribunal will make a recommendation to the Province.</a:t>
            </a:r>
          </a:p>
          <a:p>
            <a:pPr marL="1371600" indent="-1371600">
              <a:lnSpc>
                <a:spcPct val="100000"/>
              </a:lnSpc>
              <a:spcBef>
                <a:spcPts val="4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8000" dirty="0">
                <a:latin typeface="Aptos" panose="020B0004020202020204" pitchFamily="34" charset="0"/>
              </a:rPr>
              <a:t>The Province will make the final decision on the proposed annexation request.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2781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IPLTSEL" val="1þ"/>
  <p:tag name="BSIPLOTS" val="þ0þ1þ0þ0þ2þ0þ2þ2þMediaNameþ2736þ1944"/>
</p:tagLst>
</file>

<file path=ppt/theme/theme1.xml><?xml version="1.0" encoding="utf-8"?>
<a:theme xmlns:a="http://schemas.openxmlformats.org/drawingml/2006/main" name="CoSG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8" id="{5804BC33-F179-4CE8-BC27-51E6765051D1}" vid="{C8FDF707-59AB-4FAD-A8FA-AEC2CF93F1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9</Template>
  <TotalTime>2908</TotalTime>
  <Words>382</Words>
  <Application>Microsoft Office PowerPoint</Application>
  <PresentationFormat>Custom</PresentationFormat>
  <Paragraphs>57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Wingdings</vt:lpstr>
      <vt:lpstr>CoSG Templates</vt:lpstr>
      <vt:lpstr>PowerPoint Presentation</vt:lpstr>
      <vt:lpstr>PowerPoint Presentation</vt:lpstr>
      <vt:lpstr>What is Annexation?</vt:lpstr>
      <vt:lpstr>What is the Annexation Process?</vt:lpstr>
      <vt:lpstr>What is the City Proposing to Annex?</vt:lpstr>
      <vt:lpstr>Why is the City Proposing to  Annex?</vt:lpstr>
      <vt:lpstr>How has Growth Impacted our City?</vt:lpstr>
      <vt:lpstr>How has the City Annexed Previously?</vt:lpstr>
      <vt:lpstr>Next Steps?</vt:lpstr>
      <vt:lpstr>Thank you for Coming.   Please Leave a Comment &amp; Have Your Say.</vt:lpstr>
    </vt:vector>
  </TitlesOfParts>
  <Company>City of Spruce Grove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Steinbach</dc:creator>
  <cp:lastModifiedBy>Christina Kortmeyer</cp:lastModifiedBy>
  <cp:revision>113</cp:revision>
  <cp:lastPrinted>2024-05-14T21:43:27Z</cp:lastPrinted>
  <dcterms:created xsi:type="dcterms:W3CDTF">2021-04-13T17:32:14Z</dcterms:created>
  <dcterms:modified xsi:type="dcterms:W3CDTF">2024-10-09T21:21:08Z</dcterms:modified>
</cp:coreProperties>
</file>